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jpeg" Type="http://schemas.openxmlformats.org/officeDocument/2006/relationships/image"/><Relationship Id="rId14" Target="../media/VAF21s779-0.mp4" Type="http://schemas.openxmlformats.org/officeDocument/2006/relationships/video"/><Relationship Id="rId15" Target="../media/VAF21s779-0.mp4" Type="http://schemas.microsoft.com/office/2007/relationships/media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40327" y="6397900"/>
            <a:ext cx="3375116" cy="57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FFFFFF"/>
                </a:solidFill>
                <a:latin typeface="Now Medium"/>
              </a:rPr>
              <a:t> </a:t>
            </a:r>
            <a:r>
              <a:rPr lang="en-US" sz="2999">
                <a:solidFill>
                  <a:srgbClr val="FFFFFF"/>
                </a:solidFill>
                <a:latin typeface="Now Medium"/>
              </a:rPr>
              <a:t>Team Members ​</a:t>
            </a:r>
          </a:p>
        </p:txBody>
      </p:sp>
      <p:sp>
        <p:nvSpPr>
          <p:cNvPr name="AutoShape 3" id="3"/>
          <p:cNvSpPr/>
          <p:nvPr/>
        </p:nvSpPr>
        <p:spPr>
          <a:xfrm>
            <a:off x="13515442" y="6748611"/>
            <a:ext cx="3111865" cy="3029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685" t="0" r="-1685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83234" y="392841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24869" y="413659"/>
            <a:ext cx="3044464" cy="3044464"/>
          </a:xfrm>
          <a:custGeom>
            <a:avLst/>
            <a:gdLst/>
            <a:ahLst/>
            <a:cxnLst/>
            <a:rect r="r" b="b" t="t" l="l"/>
            <a:pathLst>
              <a:path h="3044464" w="3044464">
                <a:moveTo>
                  <a:pt x="0" y="0"/>
                </a:moveTo>
                <a:lnTo>
                  <a:pt x="3044465" y="0"/>
                </a:lnTo>
                <a:lnTo>
                  <a:pt x="3044465" y="3044464"/>
                </a:lnTo>
                <a:lnTo>
                  <a:pt x="0" y="3044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24348" y="3634551"/>
            <a:ext cx="7398190" cy="162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DMDD FINAL PROJECT</a:t>
            </a:r>
          </a:p>
          <a:p>
            <a:pPr>
              <a:lnSpc>
                <a:spcPts val="6500"/>
              </a:lnSpc>
            </a:pPr>
          </a:p>
        </p:txBody>
      </p:sp>
      <p:sp>
        <p:nvSpPr>
          <p:cNvPr name="AutoShape 10" id="10"/>
          <p:cNvSpPr/>
          <p:nvPr/>
        </p:nvSpPr>
        <p:spPr>
          <a:xfrm>
            <a:off x="10623913" y="4552271"/>
            <a:ext cx="5604742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473893" y="4763943"/>
            <a:ext cx="8299100" cy="1150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Now Bold"/>
              </a:rPr>
              <a:t>Moving and Storage Rental Services</a:t>
            </a:r>
          </a:p>
          <a:p>
            <a:pPr>
              <a:lnSpc>
                <a:spcPts val="455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861110" y="7051696"/>
            <a:ext cx="7524666" cy="360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Now Medium"/>
              </a:rPr>
              <a:t>Richie John Mathew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Now Medium"/>
              </a:rPr>
              <a:t>Pradnya Kalyan Shinde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Now Medium"/>
              </a:rPr>
              <a:t>Sujendra Jayant Gharat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Now Medium"/>
              </a:rPr>
              <a:t>Rushitha Akula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Now Medium"/>
              </a:rPr>
              <a:t>Ashutosh Vinod Dwivedi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499212" y="5483265"/>
            <a:ext cx="4248462" cy="70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9"/>
              </a:lnSpc>
            </a:pPr>
            <a:r>
              <a:rPr lang="en-US" sz="3699">
                <a:solidFill>
                  <a:srgbClr val="FFFFFF"/>
                </a:solidFill>
                <a:latin typeface="Now Medium"/>
              </a:rPr>
              <a:t>Group Number: 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56499" y="1076325"/>
            <a:ext cx="5867950" cy="0"/>
          </a:xfrm>
          <a:prstGeom prst="line">
            <a:avLst/>
          </a:prstGeom>
          <a:ln cap="flat" w="9525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971182" y="1722953"/>
            <a:ext cx="10345637" cy="8276509"/>
          </a:xfrm>
          <a:custGeom>
            <a:avLst/>
            <a:gdLst/>
            <a:ahLst/>
            <a:cxnLst/>
            <a:rect r="r" b="b" t="t" l="l"/>
            <a:pathLst>
              <a:path h="8276509" w="10345637">
                <a:moveTo>
                  <a:pt x="0" y="0"/>
                </a:moveTo>
                <a:lnTo>
                  <a:pt x="10345636" y="0"/>
                </a:lnTo>
                <a:lnTo>
                  <a:pt x="10345636" y="8276510"/>
                </a:lnTo>
                <a:lnTo>
                  <a:pt x="0" y="8276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91143" y="584454"/>
            <a:ext cx="4505713" cy="4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>
                <a:solidFill>
                  <a:srgbClr val="131C21"/>
                </a:solidFill>
                <a:latin typeface="Now Bold"/>
              </a:rPr>
              <a:t>DATA VISUALISATION</a:t>
            </a:r>
          </a:p>
        </p:txBody>
      </p:sp>
    </p:spTree>
  </p:cSld>
  <p:clrMapOvr>
    <a:masterClrMapping/>
  </p:clrMapOvr>
  <p:transition spd="fast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9031"/>
            <a:ext cx="10143214" cy="1012698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3985252"/>
            <a:ext cx="6300846" cy="629076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1028700" y="544670"/>
            <a:ext cx="7038668" cy="9731346"/>
          </a:xfrm>
          <a:custGeom>
            <a:avLst/>
            <a:gdLst/>
            <a:ahLst/>
            <a:cxnLst/>
            <a:rect r="r" b="b" t="t" l="l"/>
            <a:pathLst>
              <a:path h="9731346" w="7038668">
                <a:moveTo>
                  <a:pt x="7038668" y="0"/>
                </a:moveTo>
                <a:lnTo>
                  <a:pt x="0" y="0"/>
                </a:lnTo>
                <a:lnTo>
                  <a:pt x="0" y="9731346"/>
                </a:lnTo>
                <a:lnTo>
                  <a:pt x="7038668" y="9731346"/>
                </a:lnTo>
                <a:lnTo>
                  <a:pt x="7038668" y="0"/>
                </a:lnTo>
                <a:close/>
              </a:path>
            </a:pathLst>
          </a:custGeom>
          <a:blipFill>
            <a:blip r:embed="rId2"/>
            <a:stretch>
              <a:fillRect l="0" t="0" r="0" b="-9417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84491" y="4720746"/>
            <a:ext cx="7048972" cy="1379194"/>
            <a:chOff x="0" y="0"/>
            <a:chExt cx="9398629" cy="183892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07605"/>
              <a:ext cx="9398629" cy="1231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79"/>
                </a:lnSpc>
              </a:pPr>
              <a:r>
                <a:rPr lang="en-US" sz="5903">
                  <a:solidFill>
                    <a:srgbClr val="FFFFFF"/>
                  </a:solidFill>
                  <a:latin typeface="Now Bold"/>
                </a:rPr>
                <a:t>Thank You.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63500"/>
              <a:ext cx="1964254" cy="0"/>
            </a:xfrm>
            <a:prstGeom prst="line">
              <a:avLst/>
            </a:prstGeom>
            <a:ln cap="flat" w="1270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17122" y="0"/>
            <a:ext cx="14070878" cy="4148174"/>
            <a:chOff x="0" y="0"/>
            <a:chExt cx="1575601" cy="4644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5601" cy="464496"/>
            </a:xfrm>
            <a:custGeom>
              <a:avLst/>
              <a:gdLst/>
              <a:ahLst/>
              <a:cxnLst/>
              <a:rect r="r" b="b" t="t" l="l"/>
              <a:pathLst>
                <a:path h="464496" w="1575601">
                  <a:moveTo>
                    <a:pt x="0" y="0"/>
                  </a:moveTo>
                  <a:lnTo>
                    <a:pt x="1575601" y="0"/>
                  </a:lnTo>
                  <a:lnTo>
                    <a:pt x="1575601" y="464496"/>
                  </a:lnTo>
                  <a:lnTo>
                    <a:pt x="0" y="464496"/>
                  </a:lnTo>
                  <a:close/>
                </a:path>
              </a:pathLst>
            </a:custGeom>
            <a:solidFill>
              <a:srgbClr val="FFEBE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25885" y="3627605"/>
            <a:ext cx="7343876" cy="5076129"/>
            <a:chOff x="0" y="0"/>
            <a:chExt cx="1934189" cy="1336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34189" cy="1336923"/>
            </a:xfrm>
            <a:custGeom>
              <a:avLst/>
              <a:gdLst/>
              <a:ahLst/>
              <a:cxnLst/>
              <a:rect r="r" b="b" t="t" l="l"/>
              <a:pathLst>
                <a:path h="1336923" w="1934189">
                  <a:moveTo>
                    <a:pt x="0" y="0"/>
                  </a:moveTo>
                  <a:lnTo>
                    <a:pt x="1934189" y="0"/>
                  </a:lnTo>
                  <a:lnTo>
                    <a:pt x="1934189" y="1336923"/>
                  </a:lnTo>
                  <a:lnTo>
                    <a:pt x="0" y="1336923"/>
                  </a:lnTo>
                  <a:close/>
                </a:path>
              </a:pathLst>
            </a:custGeom>
            <a:solidFill>
              <a:srgbClr val="F23D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934189" cy="1394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802161" y="3579980"/>
            <a:ext cx="1473190" cy="0"/>
          </a:xfrm>
          <a:prstGeom prst="line">
            <a:avLst/>
          </a:prstGeom>
          <a:ln cap="flat" w="95250">
            <a:solidFill>
              <a:srgbClr val="F23D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425885" y="2080476"/>
            <a:ext cx="7343876" cy="6623258"/>
          </a:xfrm>
          <a:custGeom>
            <a:avLst/>
            <a:gdLst/>
            <a:ahLst/>
            <a:cxnLst/>
            <a:rect r="r" b="b" t="t" l="l"/>
            <a:pathLst>
              <a:path h="6623258" w="7343876">
                <a:moveTo>
                  <a:pt x="0" y="0"/>
                </a:moveTo>
                <a:lnTo>
                  <a:pt x="7343876" y="0"/>
                </a:lnTo>
                <a:lnTo>
                  <a:pt x="7343876" y="6623258"/>
                </a:lnTo>
                <a:lnTo>
                  <a:pt x="0" y="6623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8336" y="2366711"/>
            <a:ext cx="7635664" cy="93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9"/>
              </a:lnSpc>
            </a:pPr>
            <a:r>
              <a:rPr lang="en-US" sz="5903">
                <a:solidFill>
                  <a:srgbClr val="131C21"/>
                </a:solidFill>
                <a:latin typeface="Now Bold"/>
              </a:rPr>
              <a:t>Index: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89112"/>
            <a:ext cx="7524666" cy="421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ow Bold"/>
              </a:rPr>
              <a:t>OBJECTIVES &amp; GOALS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ow Bold"/>
              </a:rPr>
              <a:t>HIGH-LEVEL DESIGN AND APPROACH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ow Bold"/>
              </a:rPr>
              <a:t>E-R Diagram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ow Bold"/>
              </a:rPr>
              <a:t>DATABASE OBJECTS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ow Bold"/>
              </a:rPr>
              <a:t>PRESENTATION LAYER (GUI)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ow Bold"/>
              </a:rPr>
              <a:t>DATA VISUALISATION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4327" y="1335293"/>
            <a:ext cx="9050267" cy="8742243"/>
            <a:chOff x="0" y="0"/>
            <a:chExt cx="3261094" cy="3150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61094" cy="3150103"/>
            </a:xfrm>
            <a:custGeom>
              <a:avLst/>
              <a:gdLst/>
              <a:ahLst/>
              <a:cxnLst/>
              <a:rect r="r" b="b" t="t" l="l"/>
              <a:pathLst>
                <a:path h="3150103" w="3261094">
                  <a:moveTo>
                    <a:pt x="0" y="0"/>
                  </a:moveTo>
                  <a:lnTo>
                    <a:pt x="3261094" y="0"/>
                  </a:lnTo>
                  <a:lnTo>
                    <a:pt x="3261094" y="3150103"/>
                  </a:lnTo>
                  <a:lnTo>
                    <a:pt x="0" y="3150103"/>
                  </a:lnTo>
                  <a:close/>
                </a:path>
              </a:pathLst>
            </a:custGeom>
            <a:solidFill>
              <a:srgbClr val="FFEBE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04691" y="661867"/>
            <a:ext cx="6174246" cy="1592408"/>
            <a:chOff x="0" y="0"/>
            <a:chExt cx="8232327" cy="212321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232327" cy="2123210"/>
              <a:chOff x="0" y="0"/>
              <a:chExt cx="4869088" cy="125579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69088" cy="1255793"/>
              </a:xfrm>
              <a:custGeom>
                <a:avLst/>
                <a:gdLst/>
                <a:ahLst/>
                <a:cxnLst/>
                <a:rect r="r" b="b" t="t" l="l"/>
                <a:pathLst>
                  <a:path h="1255793" w="4869088">
                    <a:moveTo>
                      <a:pt x="0" y="0"/>
                    </a:moveTo>
                    <a:lnTo>
                      <a:pt x="4869088" y="0"/>
                    </a:lnTo>
                    <a:lnTo>
                      <a:pt x="4869088" y="1255793"/>
                    </a:lnTo>
                    <a:lnTo>
                      <a:pt x="0" y="1255793"/>
                    </a:lnTo>
                    <a:close/>
                  </a:path>
                </a:pathLst>
              </a:custGeom>
              <a:solidFill>
                <a:srgbClr val="F23D37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4869088" cy="131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98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376126" y="302515"/>
              <a:ext cx="5480076" cy="1413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2799">
                  <a:solidFill>
                    <a:srgbClr val="FFFFFF"/>
                  </a:solidFill>
                  <a:latin typeface="Now Bold"/>
                </a:rPr>
                <a:t>HIGH LEVEL DESIGN    &amp; APPROACH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29784" y="532874"/>
            <a:ext cx="4961320" cy="1604838"/>
            <a:chOff x="0" y="0"/>
            <a:chExt cx="6615093" cy="213978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615093" cy="2139784"/>
              <a:chOff x="0" y="0"/>
              <a:chExt cx="3912559" cy="12655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912559" cy="1265595"/>
              </a:xfrm>
              <a:custGeom>
                <a:avLst/>
                <a:gdLst/>
                <a:ahLst/>
                <a:cxnLst/>
                <a:rect r="r" b="b" t="t" l="l"/>
                <a:pathLst>
                  <a:path h="1265595" w="3912559">
                    <a:moveTo>
                      <a:pt x="0" y="0"/>
                    </a:moveTo>
                    <a:lnTo>
                      <a:pt x="3912559" y="0"/>
                    </a:lnTo>
                    <a:lnTo>
                      <a:pt x="3912559" y="1265595"/>
                    </a:lnTo>
                    <a:lnTo>
                      <a:pt x="0" y="1265595"/>
                    </a:lnTo>
                    <a:close/>
                  </a:path>
                </a:pathLst>
              </a:custGeom>
              <a:solidFill>
                <a:srgbClr val="F23D3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3912559" cy="13227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98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105787" y="302515"/>
              <a:ext cx="4403520" cy="1429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2799">
                  <a:solidFill>
                    <a:srgbClr val="FFFFFF"/>
                  </a:solidFill>
                  <a:latin typeface="Now Bold"/>
                </a:rPr>
                <a:t>OBJECTIVES &amp; GOALS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649313" y="2650699"/>
            <a:ext cx="1437028" cy="1002327"/>
          </a:xfrm>
          <a:custGeom>
            <a:avLst/>
            <a:gdLst/>
            <a:ahLst/>
            <a:cxnLst/>
            <a:rect r="r" b="b" t="t" l="l"/>
            <a:pathLst>
              <a:path h="1002327" w="1437028">
                <a:moveTo>
                  <a:pt x="0" y="0"/>
                </a:moveTo>
                <a:lnTo>
                  <a:pt x="1437028" y="0"/>
                </a:lnTo>
                <a:lnTo>
                  <a:pt x="1437028" y="1002327"/>
                </a:lnTo>
                <a:lnTo>
                  <a:pt x="0" y="1002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08933" y="3810189"/>
            <a:ext cx="1117787" cy="897024"/>
          </a:xfrm>
          <a:custGeom>
            <a:avLst/>
            <a:gdLst/>
            <a:ahLst/>
            <a:cxnLst/>
            <a:rect r="r" b="b" t="t" l="l"/>
            <a:pathLst>
              <a:path h="897024" w="1117787">
                <a:moveTo>
                  <a:pt x="0" y="0"/>
                </a:moveTo>
                <a:lnTo>
                  <a:pt x="1117787" y="0"/>
                </a:lnTo>
                <a:lnTo>
                  <a:pt x="1117787" y="897024"/>
                </a:lnTo>
                <a:lnTo>
                  <a:pt x="0" y="89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49313" y="4864375"/>
            <a:ext cx="1380364" cy="950725"/>
          </a:xfrm>
          <a:custGeom>
            <a:avLst/>
            <a:gdLst/>
            <a:ahLst/>
            <a:cxnLst/>
            <a:rect r="r" b="b" t="t" l="l"/>
            <a:pathLst>
              <a:path h="950725" w="1380364">
                <a:moveTo>
                  <a:pt x="0" y="0"/>
                </a:moveTo>
                <a:lnTo>
                  <a:pt x="1380363" y="0"/>
                </a:lnTo>
                <a:lnTo>
                  <a:pt x="1380363" y="950726"/>
                </a:lnTo>
                <a:lnTo>
                  <a:pt x="0" y="950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75982" y="8181401"/>
            <a:ext cx="969360" cy="814262"/>
          </a:xfrm>
          <a:custGeom>
            <a:avLst/>
            <a:gdLst/>
            <a:ahLst/>
            <a:cxnLst/>
            <a:rect r="r" b="b" t="t" l="l"/>
            <a:pathLst>
              <a:path h="814262" w="969360">
                <a:moveTo>
                  <a:pt x="0" y="0"/>
                </a:moveTo>
                <a:lnTo>
                  <a:pt x="969360" y="0"/>
                </a:lnTo>
                <a:lnTo>
                  <a:pt x="969360" y="814263"/>
                </a:lnTo>
                <a:lnTo>
                  <a:pt x="0" y="814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57360" y="6181107"/>
            <a:ext cx="820933" cy="632118"/>
          </a:xfrm>
          <a:custGeom>
            <a:avLst/>
            <a:gdLst/>
            <a:ahLst/>
            <a:cxnLst/>
            <a:rect r="r" b="b" t="t" l="l"/>
            <a:pathLst>
              <a:path h="632118" w="820933">
                <a:moveTo>
                  <a:pt x="0" y="0"/>
                </a:moveTo>
                <a:lnTo>
                  <a:pt x="820933" y="0"/>
                </a:lnTo>
                <a:lnTo>
                  <a:pt x="820933" y="632119"/>
                </a:lnTo>
                <a:lnTo>
                  <a:pt x="0" y="6321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75982" y="9157589"/>
            <a:ext cx="932117" cy="551123"/>
          </a:xfrm>
          <a:custGeom>
            <a:avLst/>
            <a:gdLst/>
            <a:ahLst/>
            <a:cxnLst/>
            <a:rect r="r" b="b" t="t" l="l"/>
            <a:pathLst>
              <a:path h="551123" w="932117">
                <a:moveTo>
                  <a:pt x="0" y="0"/>
                </a:moveTo>
                <a:lnTo>
                  <a:pt x="932117" y="0"/>
                </a:lnTo>
                <a:lnTo>
                  <a:pt x="932117" y="551123"/>
                </a:lnTo>
                <a:lnTo>
                  <a:pt x="0" y="55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1304" r="-1799" b="-60869"/>
            </a:stretch>
          </a:blipFill>
        </p:spPr>
      </p:sp>
      <p:pic>
        <p:nvPicPr>
          <p:cNvPr name="Picture 20" id="20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3"/>
          <a:srcRect l="2799" t="25824" r="0" b="21493"/>
          <a:stretch>
            <a:fillRect/>
          </a:stretch>
        </p:blipFill>
        <p:spPr>
          <a:xfrm flipH="false" flipV="false" rot="0">
            <a:off x="2125473" y="4969340"/>
            <a:ext cx="4499546" cy="4335471"/>
          </a:xfrm>
          <a:prstGeom prst="rect">
            <a:avLst/>
          </a:prstGeom>
        </p:spPr>
      </p:pic>
      <p:sp>
        <p:nvSpPr>
          <p:cNvPr name="Freeform 21" id="21"/>
          <p:cNvSpPr/>
          <p:nvPr/>
        </p:nvSpPr>
        <p:spPr>
          <a:xfrm flipH="false" flipV="false" rot="0">
            <a:off x="16071676" y="7137076"/>
            <a:ext cx="660136" cy="720476"/>
          </a:xfrm>
          <a:custGeom>
            <a:avLst/>
            <a:gdLst/>
            <a:ahLst/>
            <a:cxnLst/>
            <a:rect r="r" b="b" t="t" l="l"/>
            <a:pathLst>
              <a:path h="720476" w="660136">
                <a:moveTo>
                  <a:pt x="0" y="0"/>
                </a:moveTo>
                <a:lnTo>
                  <a:pt x="660135" y="0"/>
                </a:lnTo>
                <a:lnTo>
                  <a:pt x="660135" y="720475"/>
                </a:lnTo>
                <a:lnTo>
                  <a:pt x="0" y="7204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62763" y="2850031"/>
            <a:ext cx="7095362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131C21">
                    <a:alpha val="69804"/>
                  </a:srgbClr>
                </a:solidFill>
                <a:latin typeface="Now"/>
              </a:rPr>
              <a:t>The primary objective of this project is to </a:t>
            </a:r>
            <a:r>
              <a:rPr lang="en-US" sz="1500">
                <a:solidFill>
                  <a:srgbClr val="131C21">
                    <a:alpha val="69804"/>
                  </a:srgbClr>
                </a:solidFill>
                <a:latin typeface="Now Bold"/>
              </a:rPr>
              <a:t>establish an advanced inventory management system that optimizes inventory tracking, predicts demand, and seamlessly integrates with rental and sales operations</a:t>
            </a:r>
            <a:r>
              <a:rPr lang="en-US" sz="1500">
                <a:solidFill>
                  <a:srgbClr val="131C21">
                    <a:alpha val="69804"/>
                  </a:srgbClr>
                </a:solidFill>
                <a:latin typeface="Now"/>
              </a:rPr>
              <a:t>. By efficiently managing stock levels, the system aims to reduce stockouts and leverage data analytics for informed supply chain decisions.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612581" y="2461860"/>
            <a:ext cx="7036732" cy="7667081"/>
            <a:chOff x="0" y="0"/>
            <a:chExt cx="9382309" cy="1022277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9382309" cy="421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2"/>
                </a:lnSpc>
              </a:pPr>
              <a:r>
                <a:rPr lang="en-US" sz="1720">
                  <a:solidFill>
                    <a:srgbClr val="131C21"/>
                  </a:solidFill>
                  <a:latin typeface="Now Bold"/>
                </a:rPr>
                <a:t>Key Functionalities: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507910"/>
              <a:ext cx="9382309" cy="9714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23850" indent="-161925" lvl="1">
                <a:lnSpc>
                  <a:spcPts val="2400"/>
                </a:lnSpc>
                <a:buFont typeface="Arial"/>
                <a:buChar char="•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 Bold"/>
                </a:rPr>
                <a:t>Inventory Management:</a:t>
              </a:r>
            </a:p>
            <a:p>
              <a:pPr marL="647700" indent="-215900" lvl="2">
                <a:lnSpc>
                  <a:spcPts val="2400"/>
                </a:lnSpc>
                <a:buFont typeface="Arial"/>
                <a:buChar char="⚬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Real-time inventory tracking for trucks and trailers.</a:t>
              </a:r>
            </a:p>
            <a:p>
              <a:pPr marL="647700" indent="-215900" lvl="2">
                <a:lnSpc>
                  <a:spcPts val="2400"/>
                </a:lnSpc>
                <a:buFont typeface="Arial"/>
                <a:buChar char="⚬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Advanced tools for demand forecasting and inventory control.</a:t>
              </a:r>
            </a:p>
            <a:p>
              <a:pPr marL="323850" indent="-161925" lvl="1">
                <a:lnSpc>
                  <a:spcPts val="2400"/>
                </a:lnSpc>
                <a:buFont typeface="Arial"/>
                <a:buChar char="•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 Bold"/>
                </a:rPr>
                <a:t>Customer Management:</a:t>
              </a:r>
            </a:p>
            <a:p>
              <a:pPr marL="647700" indent="-215900" lvl="2">
                <a:lnSpc>
                  <a:spcPts val="2400"/>
                </a:lnSpc>
                <a:buFont typeface="Arial"/>
                <a:buChar char="⚬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D</a:t>
              </a: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atabase for customer details, preferences, rental history, and feedback.</a:t>
              </a:r>
            </a:p>
            <a:p>
              <a:pPr marL="647700" indent="-215900" lvl="2">
                <a:lnSpc>
                  <a:spcPts val="2400"/>
                </a:lnSpc>
                <a:buFont typeface="Arial"/>
                <a:buChar char="⚬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P</a:t>
              </a: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ersonalized services and efficient booking processes.</a:t>
              </a:r>
            </a:p>
            <a:p>
              <a:pPr marL="323850" indent="-161925" lvl="1">
                <a:lnSpc>
                  <a:spcPts val="2400"/>
                </a:lnSpc>
                <a:buFont typeface="Arial"/>
                <a:buChar char="•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 Bold"/>
                </a:rPr>
                <a:t>Online Booking System:</a:t>
              </a:r>
            </a:p>
            <a:p>
              <a:pPr marL="647700" indent="-215900" lvl="2">
                <a:lnSpc>
                  <a:spcPts val="2400"/>
                </a:lnSpc>
                <a:buFont typeface="Arial"/>
                <a:buChar char="⚬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User-friendly platform for online rental bookings.</a:t>
              </a:r>
            </a:p>
            <a:p>
              <a:pPr marL="647700" indent="-215900" lvl="2">
                <a:lnSpc>
                  <a:spcPts val="2400"/>
                </a:lnSpc>
                <a:buFont typeface="Arial"/>
                <a:buChar char="⚬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Real-time integration with inventory for up-to-date availability.</a:t>
              </a:r>
            </a:p>
            <a:p>
              <a:pPr marL="323850" indent="-161925" lvl="1">
                <a:lnSpc>
                  <a:spcPts val="2400"/>
                </a:lnSpc>
                <a:buFont typeface="Arial"/>
                <a:buChar char="•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 Bold"/>
                </a:rPr>
                <a:t>Event-Driven Updates:</a:t>
              </a:r>
            </a:p>
            <a:p>
              <a:pPr marL="647700" indent="-215900" lvl="2">
                <a:lnSpc>
                  <a:spcPts val="2400"/>
                </a:lnSpc>
                <a:buFont typeface="Arial"/>
                <a:buChar char="⚬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Automatic system updates triggered by bookings, returns, and maintenance.</a:t>
              </a:r>
            </a:p>
            <a:p>
              <a:pPr marL="323850" indent="-161925" lvl="1">
                <a:lnSpc>
                  <a:spcPts val="2400"/>
                </a:lnSpc>
                <a:buFont typeface="Arial"/>
                <a:buChar char="•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 Bold"/>
                </a:rPr>
                <a:t>Reward System: </a:t>
              </a:r>
            </a:p>
            <a:p>
              <a:pPr marL="647700" indent="-215900" lvl="2">
                <a:lnSpc>
                  <a:spcPts val="2400"/>
                </a:lnSpc>
                <a:buFont typeface="Arial"/>
                <a:buChar char="⚬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Customers who drop-off trucks or trailers at the suggested locations are rewarded &amp; at the same time, it meets the demand &amp; supply of the highly demanded area. </a:t>
              </a:r>
            </a:p>
            <a:p>
              <a:pPr marL="323850" indent="-161925" lvl="1">
                <a:lnSpc>
                  <a:spcPts val="2400"/>
                </a:lnSpc>
                <a:buFont typeface="Arial"/>
                <a:buChar char="•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 Bold"/>
                </a:rPr>
                <a:t>Operational Analytics:</a:t>
              </a:r>
            </a:p>
            <a:p>
              <a:pPr marL="647700" indent="-215900" lvl="2">
                <a:lnSpc>
                  <a:spcPts val="2400"/>
                </a:lnSpc>
                <a:buFont typeface="Arial"/>
                <a:buChar char="⚬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A</a:t>
              </a: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nalysis of booking trends for resource planning.</a:t>
              </a:r>
            </a:p>
            <a:p>
              <a:pPr marL="647700" indent="-215900" lvl="2">
                <a:lnSpc>
                  <a:spcPts val="2400"/>
                </a:lnSpc>
                <a:buFont typeface="Arial"/>
                <a:buChar char="⚬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Insights into vehicle preference and geographical demand.</a:t>
              </a:r>
            </a:p>
            <a:p>
              <a:pPr marL="323850" indent="-161925" lvl="1">
                <a:lnSpc>
                  <a:spcPts val="2400"/>
                </a:lnSpc>
                <a:buFont typeface="Arial"/>
                <a:buChar char="•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 Bold"/>
                </a:rPr>
                <a:t>Detailed Reports:</a:t>
              </a:r>
            </a:p>
            <a:p>
              <a:pPr marL="647700" indent="-215900" lvl="2">
                <a:lnSpc>
                  <a:spcPts val="2400"/>
                </a:lnSpc>
                <a:buFont typeface="Arial"/>
                <a:buChar char="⚬"/>
              </a:pP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R</a:t>
              </a:r>
              <a:r>
                <a:rPr lang="en-US" sz="1499">
                  <a:solidFill>
                    <a:srgbClr val="131C21">
                      <a:alpha val="69804"/>
                    </a:srgbClr>
                  </a:solidFill>
                  <a:latin typeface="Now"/>
                </a:rPr>
                <a:t>eports on inventory, customer behavior, and financial metrics.</a:t>
              </a:r>
            </a:p>
            <a:p>
              <a:pPr>
                <a:lnSpc>
                  <a:spcPts val="2400"/>
                </a:lnSpc>
                <a:spcBef>
                  <a:spcPct val="0"/>
                </a:spcBef>
              </a:pPr>
            </a:p>
            <a:p>
              <a:pPr marL="0" indent="0" lvl="0">
                <a:lnSpc>
                  <a:spcPts val="24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10025" y="1260348"/>
            <a:ext cx="5867950" cy="0"/>
          </a:xfrm>
          <a:prstGeom prst="line">
            <a:avLst/>
          </a:prstGeom>
          <a:ln cap="flat" w="9525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774085" y="2024606"/>
            <a:ext cx="8632776" cy="7939071"/>
          </a:xfrm>
          <a:custGeom>
            <a:avLst/>
            <a:gdLst/>
            <a:ahLst/>
            <a:cxnLst/>
            <a:rect r="r" b="b" t="t" l="l"/>
            <a:pathLst>
              <a:path h="7939071" w="8632776">
                <a:moveTo>
                  <a:pt x="0" y="0"/>
                </a:moveTo>
                <a:lnTo>
                  <a:pt x="8632777" y="0"/>
                </a:lnTo>
                <a:lnTo>
                  <a:pt x="8632777" y="7939072"/>
                </a:lnTo>
                <a:lnTo>
                  <a:pt x="0" y="793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65463" y="720852"/>
            <a:ext cx="2631697" cy="4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>
                <a:solidFill>
                  <a:srgbClr val="131C21"/>
                </a:solidFill>
                <a:latin typeface="Now Bold"/>
              </a:rPr>
              <a:t>E-R Diagram</a:t>
            </a:r>
          </a:p>
        </p:txBody>
      </p:sp>
    </p:spTree>
  </p:cSld>
  <p:clrMapOvr>
    <a:masterClrMapping/>
  </p:clrMapOvr>
  <p:transition spd="fast">
    <p:cover dir="d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D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8951" y="5509543"/>
            <a:ext cx="1028312" cy="51415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EB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Start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7629" y="5294432"/>
            <a:ext cx="2057120" cy="926102"/>
            <a:chOff x="0" y="0"/>
            <a:chExt cx="548692" cy="2470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92" cy="247018"/>
            </a:xfrm>
            <a:custGeom>
              <a:avLst/>
              <a:gdLst/>
              <a:ahLst/>
              <a:cxnLst/>
              <a:rect r="r" b="b" t="t" l="l"/>
              <a:pathLst>
                <a:path h="247018" w="548692">
                  <a:moveTo>
                    <a:pt x="0" y="0"/>
                  </a:moveTo>
                  <a:lnTo>
                    <a:pt x="548692" y="0"/>
                  </a:lnTo>
                  <a:lnTo>
                    <a:pt x="548692" y="247018"/>
                  </a:lnTo>
                  <a:lnTo>
                    <a:pt x="0" y="247018"/>
                  </a:lnTo>
                  <a:close/>
                </a:path>
              </a:pathLst>
            </a:custGeom>
            <a:solidFill>
              <a:srgbClr val="FFEB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8692" cy="266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Execute Stored Procedure: </a:t>
              </a:r>
            </a:p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Add Booking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89202" y="5253308"/>
            <a:ext cx="1984517" cy="1008350"/>
            <a:chOff x="0" y="0"/>
            <a:chExt cx="529327" cy="2689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9327" cy="268956"/>
            </a:xfrm>
            <a:custGeom>
              <a:avLst/>
              <a:gdLst/>
              <a:ahLst/>
              <a:cxnLst/>
              <a:rect r="r" b="b" t="t" l="l"/>
              <a:pathLst>
                <a:path h="268956" w="529327">
                  <a:moveTo>
                    <a:pt x="0" y="0"/>
                  </a:moveTo>
                  <a:lnTo>
                    <a:pt x="529327" y="0"/>
                  </a:lnTo>
                  <a:lnTo>
                    <a:pt x="529327" y="268956"/>
                  </a:lnTo>
                  <a:lnTo>
                    <a:pt x="0" y="268956"/>
                  </a:lnTo>
                  <a:close/>
                </a:path>
              </a:pathLst>
            </a:custGeom>
            <a:solidFill>
              <a:srgbClr val="FFEB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529327" cy="288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Call UDF:</a:t>
              </a:r>
            </a:p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Calculate the suggested Drop- off location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28171" y="4955360"/>
            <a:ext cx="1664420" cy="1593078"/>
            <a:chOff x="0" y="0"/>
            <a:chExt cx="1185625" cy="11348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5625" cy="1134806"/>
            </a:xfrm>
            <a:custGeom>
              <a:avLst/>
              <a:gdLst/>
              <a:ahLst/>
              <a:cxnLst/>
              <a:rect r="r" b="b" t="t" l="l"/>
              <a:pathLst>
                <a:path h="1134806" w="1185625">
                  <a:moveTo>
                    <a:pt x="592813" y="0"/>
                  </a:moveTo>
                  <a:lnTo>
                    <a:pt x="1185625" y="567403"/>
                  </a:lnTo>
                  <a:lnTo>
                    <a:pt x="592813" y="1134806"/>
                  </a:lnTo>
                  <a:lnTo>
                    <a:pt x="0" y="567403"/>
                  </a:lnTo>
                  <a:lnTo>
                    <a:pt x="592813" y="0"/>
                  </a:lnTo>
                  <a:close/>
                </a:path>
              </a:pathLst>
            </a:custGeom>
            <a:solidFill>
              <a:srgbClr val="FFEB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03779" y="175995"/>
              <a:ext cx="778066" cy="763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If vehicle Returns to docking area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45066" y="5224790"/>
            <a:ext cx="1956251" cy="1065386"/>
            <a:chOff x="0" y="0"/>
            <a:chExt cx="521787" cy="2841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1787" cy="284169"/>
            </a:xfrm>
            <a:custGeom>
              <a:avLst/>
              <a:gdLst/>
              <a:ahLst/>
              <a:cxnLst/>
              <a:rect r="r" b="b" t="t" l="l"/>
              <a:pathLst>
                <a:path h="284169" w="521787">
                  <a:moveTo>
                    <a:pt x="0" y="0"/>
                  </a:moveTo>
                  <a:lnTo>
                    <a:pt x="521787" y="0"/>
                  </a:lnTo>
                  <a:lnTo>
                    <a:pt x="521787" y="284169"/>
                  </a:lnTo>
                  <a:lnTo>
                    <a:pt x="0" y="284169"/>
                  </a:lnTo>
                  <a:close/>
                </a:path>
              </a:pathLst>
            </a:custGeom>
            <a:solidFill>
              <a:srgbClr val="FFEBE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521787" cy="303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Executed Stored Procedure:</a:t>
              </a:r>
            </a:p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updated vehicle location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61543" y="4801610"/>
            <a:ext cx="2266739" cy="1900579"/>
            <a:chOff x="0" y="0"/>
            <a:chExt cx="1353434" cy="11348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53434" cy="1134806"/>
            </a:xfrm>
            <a:custGeom>
              <a:avLst/>
              <a:gdLst/>
              <a:ahLst/>
              <a:cxnLst/>
              <a:rect r="r" b="b" t="t" l="l"/>
              <a:pathLst>
                <a:path h="1134806" w="1353434">
                  <a:moveTo>
                    <a:pt x="676717" y="0"/>
                  </a:moveTo>
                  <a:lnTo>
                    <a:pt x="1353434" y="567403"/>
                  </a:lnTo>
                  <a:lnTo>
                    <a:pt x="676717" y="1134806"/>
                  </a:lnTo>
                  <a:lnTo>
                    <a:pt x="0" y="567403"/>
                  </a:lnTo>
                  <a:lnTo>
                    <a:pt x="676717" y="0"/>
                  </a:lnTo>
                  <a:close/>
                </a:path>
              </a:pathLst>
            </a:custGeom>
            <a:solidFill>
              <a:srgbClr val="FFEBE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32622" y="175995"/>
              <a:ext cx="888191" cy="763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Trigger: If </a:t>
              </a:r>
            </a:p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Vehicle location= Suggested  drop-off location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904289" y="5277537"/>
            <a:ext cx="1496959" cy="948724"/>
            <a:chOff x="0" y="0"/>
            <a:chExt cx="399281" cy="2530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9281" cy="253052"/>
            </a:xfrm>
            <a:custGeom>
              <a:avLst/>
              <a:gdLst/>
              <a:ahLst/>
              <a:cxnLst/>
              <a:rect r="r" b="b" t="t" l="l"/>
              <a:pathLst>
                <a:path h="253052" w="399281">
                  <a:moveTo>
                    <a:pt x="0" y="0"/>
                  </a:moveTo>
                  <a:lnTo>
                    <a:pt x="399281" y="0"/>
                  </a:lnTo>
                  <a:lnTo>
                    <a:pt x="399281" y="253052"/>
                  </a:lnTo>
                  <a:lnTo>
                    <a:pt x="0" y="253052"/>
                  </a:lnTo>
                  <a:close/>
                </a:path>
              </a:pathLst>
            </a:custGeom>
            <a:solidFill>
              <a:srgbClr val="FFEBE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399281" cy="272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Rewards for Customer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877497" y="5462904"/>
            <a:ext cx="1214867" cy="607434"/>
            <a:chOff x="0" y="0"/>
            <a:chExt cx="812800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EBE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00"/>
                </a:lnSpc>
              </a:pPr>
              <a:r>
                <a:rPr lang="en-US" sz="1200">
                  <a:solidFill>
                    <a:srgbClr val="000000"/>
                  </a:solidFill>
                  <a:latin typeface="Now"/>
                </a:rPr>
                <a:t>End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6210025" y="1260348"/>
            <a:ext cx="5867950" cy="0"/>
          </a:xfrm>
          <a:prstGeom prst="line">
            <a:avLst/>
          </a:prstGeom>
          <a:ln cap="flat" w="9525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4783402" y="763262"/>
            <a:ext cx="9493837" cy="49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>
                <a:solidFill>
                  <a:srgbClr val="131C21"/>
                </a:solidFill>
                <a:latin typeface="Now Bold"/>
              </a:rPr>
              <a:t>Flow chart: HIGH LEVEL DESIGN &amp; APPROACH 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1287263" y="5757483"/>
            <a:ext cx="590366" cy="9137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3934750" y="5757483"/>
            <a:ext cx="754452" cy="0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V="true">
            <a:off x="6673719" y="5751899"/>
            <a:ext cx="754452" cy="5584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9092591" y="5751899"/>
            <a:ext cx="752475" cy="5584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11801317" y="5751899"/>
            <a:ext cx="360226" cy="5584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14428282" y="5751899"/>
            <a:ext cx="476006" cy="0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16401247" y="5751899"/>
            <a:ext cx="476250" cy="14721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5681460" y="4066137"/>
            <a:ext cx="2578921" cy="0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8260381" y="4066137"/>
            <a:ext cx="0" cy="889223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17484931" y="3482076"/>
            <a:ext cx="0" cy="1980827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13313963" y="3482076"/>
            <a:ext cx="4170968" cy="0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13294913" y="3482076"/>
            <a:ext cx="0" cy="1319534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5681460" y="4066137"/>
            <a:ext cx="0" cy="1187171"/>
          </a:xfrm>
          <a:prstGeom prst="line">
            <a:avLst/>
          </a:prstGeom>
          <a:ln cap="flat" w="38100">
            <a:solidFill>
              <a:srgbClr val="FFF8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1" id="41"/>
          <p:cNvSpPr txBox="true"/>
          <p:nvPr/>
        </p:nvSpPr>
        <p:spPr>
          <a:xfrm rot="0">
            <a:off x="8260381" y="4028037"/>
            <a:ext cx="883619" cy="3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4"/>
              </a:lnSpc>
            </a:pPr>
            <a:r>
              <a:rPr lang="en-US" sz="2203">
                <a:solidFill>
                  <a:srgbClr val="131C21"/>
                </a:solidFill>
                <a:latin typeface="Trocchi"/>
              </a:rPr>
              <a:t>No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991735" y="5246807"/>
            <a:ext cx="901142" cy="38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</a:pPr>
            <a:r>
              <a:rPr lang="en-US" sz="2246">
                <a:solidFill>
                  <a:srgbClr val="131C21"/>
                </a:solidFill>
                <a:latin typeface="Trocchi"/>
              </a:rPr>
              <a:t>Yes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382024" y="3671791"/>
            <a:ext cx="931939" cy="39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2"/>
              </a:lnSpc>
            </a:pPr>
            <a:r>
              <a:rPr lang="en-US" sz="2323">
                <a:solidFill>
                  <a:srgbClr val="131C21"/>
                </a:solidFill>
                <a:latin typeface="Trocchi"/>
              </a:rPr>
              <a:t>No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115892" y="5172730"/>
            <a:ext cx="907356" cy="37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>
                <a:solidFill>
                  <a:srgbClr val="131C21"/>
                </a:solidFill>
                <a:latin typeface="Trocchi"/>
              </a:rPr>
              <a:t>Yes</a:t>
            </a: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56499" y="1076325"/>
            <a:ext cx="5867950" cy="0"/>
          </a:xfrm>
          <a:prstGeom prst="line">
            <a:avLst/>
          </a:prstGeom>
          <a:ln cap="flat" w="9525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364793" y="1449747"/>
            <a:ext cx="7635664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>
                <a:solidFill>
                  <a:srgbClr val="131C21"/>
                </a:solidFill>
                <a:latin typeface="Now Bold"/>
              </a:rPr>
              <a:t>DDLS &amp; INSERT</a:t>
            </a: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9000457" y="1842177"/>
            <a:ext cx="95922" cy="7894088"/>
          </a:xfrm>
          <a:prstGeom prst="line">
            <a:avLst/>
          </a:prstGeom>
          <a:ln cap="flat" w="9525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097811" y="2227856"/>
            <a:ext cx="5525525" cy="7508409"/>
          </a:xfrm>
          <a:custGeom>
            <a:avLst/>
            <a:gdLst/>
            <a:ahLst/>
            <a:cxnLst/>
            <a:rect r="r" b="b" t="t" l="l"/>
            <a:pathLst>
              <a:path h="7508409" w="5525525">
                <a:moveTo>
                  <a:pt x="0" y="0"/>
                </a:moveTo>
                <a:lnTo>
                  <a:pt x="5525526" y="0"/>
                </a:lnTo>
                <a:lnTo>
                  <a:pt x="5525526" y="7508409"/>
                </a:lnTo>
                <a:lnTo>
                  <a:pt x="0" y="7508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1544" y="2245240"/>
            <a:ext cx="6364429" cy="7491025"/>
          </a:xfrm>
          <a:custGeom>
            <a:avLst/>
            <a:gdLst/>
            <a:ahLst/>
            <a:cxnLst/>
            <a:rect r="r" b="b" t="t" l="l"/>
            <a:pathLst>
              <a:path h="7491025" w="6364429">
                <a:moveTo>
                  <a:pt x="0" y="0"/>
                </a:moveTo>
                <a:lnTo>
                  <a:pt x="6364428" y="0"/>
                </a:lnTo>
                <a:lnTo>
                  <a:pt x="6364428" y="7491025"/>
                </a:lnTo>
                <a:lnTo>
                  <a:pt x="0" y="7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90189" y="536829"/>
            <a:ext cx="3907623" cy="4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>
                <a:solidFill>
                  <a:srgbClr val="131C21"/>
                </a:solidFill>
                <a:latin typeface="Now Bold"/>
              </a:rPr>
              <a:t>DATABASE OBJECTS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23636" y="1379473"/>
            <a:ext cx="7635664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>
                <a:solidFill>
                  <a:srgbClr val="131C21"/>
                </a:solidFill>
                <a:latin typeface="Now Bold"/>
              </a:rPr>
              <a:t>STORED PROCEDURES</a:t>
            </a:r>
          </a:p>
          <a:p>
            <a:pPr algn="ctr">
              <a:lnSpc>
                <a:spcPts val="3000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0348" y="1040605"/>
            <a:ext cx="7635664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>
                <a:solidFill>
                  <a:srgbClr val="131C21"/>
                </a:solidFill>
                <a:latin typeface="Now Bold"/>
              </a:rPr>
              <a:t>USER DEFINED FUNCTIONS </a:t>
            </a: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9576011" y="1433035"/>
            <a:ext cx="0" cy="8307338"/>
          </a:xfrm>
          <a:prstGeom prst="line">
            <a:avLst/>
          </a:prstGeom>
          <a:ln cap="flat" w="9525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868233" y="2001505"/>
            <a:ext cx="7146470" cy="7510833"/>
          </a:xfrm>
          <a:custGeom>
            <a:avLst/>
            <a:gdLst/>
            <a:ahLst/>
            <a:cxnLst/>
            <a:rect r="r" b="b" t="t" l="l"/>
            <a:pathLst>
              <a:path h="7510833" w="7146470">
                <a:moveTo>
                  <a:pt x="0" y="0"/>
                </a:moveTo>
                <a:lnTo>
                  <a:pt x="7146470" y="0"/>
                </a:lnTo>
                <a:lnTo>
                  <a:pt x="7146470" y="7510833"/>
                </a:lnTo>
                <a:lnTo>
                  <a:pt x="0" y="7510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5272" y="2208041"/>
            <a:ext cx="8116323" cy="7097762"/>
          </a:xfrm>
          <a:custGeom>
            <a:avLst/>
            <a:gdLst/>
            <a:ahLst/>
            <a:cxnLst/>
            <a:rect r="r" b="b" t="t" l="l"/>
            <a:pathLst>
              <a:path h="7097762" w="8116323">
                <a:moveTo>
                  <a:pt x="0" y="0"/>
                </a:moveTo>
                <a:lnTo>
                  <a:pt x="8116322" y="0"/>
                </a:lnTo>
                <a:lnTo>
                  <a:pt x="8116322" y="7097761"/>
                </a:lnTo>
                <a:lnTo>
                  <a:pt x="0" y="7097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23636" y="926294"/>
            <a:ext cx="7635664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>
                <a:solidFill>
                  <a:srgbClr val="131C21"/>
                </a:solidFill>
                <a:latin typeface="Now Bold"/>
              </a:rPr>
              <a:t>VIEWS </a:t>
            </a:r>
          </a:p>
          <a:p>
            <a:pPr algn="ctr">
              <a:lnSpc>
                <a:spcPts val="3000"/>
              </a:lnSpc>
            </a:pPr>
          </a:p>
        </p:txBody>
      </p:sp>
    </p:spTree>
  </p:cSld>
  <p:clrMapOvr>
    <a:masterClrMapping/>
  </p:clrMapOvr>
  <p:transition spd="fast">
    <p:cover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3D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67231" y="926294"/>
            <a:ext cx="7635664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>
                <a:solidFill>
                  <a:srgbClr val="131C21"/>
                </a:solidFill>
                <a:latin typeface="Now Bold"/>
              </a:rPr>
              <a:t>TRIGGERS &amp; INDEXES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502895" y="1128224"/>
            <a:ext cx="0" cy="8786473"/>
          </a:xfrm>
          <a:prstGeom prst="line">
            <a:avLst/>
          </a:prstGeom>
          <a:ln cap="flat" w="9525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0905" y="1993990"/>
            <a:ext cx="10156640" cy="7482058"/>
          </a:xfrm>
          <a:custGeom>
            <a:avLst/>
            <a:gdLst/>
            <a:ahLst/>
            <a:cxnLst/>
            <a:rect r="r" b="b" t="t" l="l"/>
            <a:pathLst>
              <a:path h="7482058" w="10156640">
                <a:moveTo>
                  <a:pt x="0" y="0"/>
                </a:moveTo>
                <a:lnTo>
                  <a:pt x="10156640" y="0"/>
                </a:lnTo>
                <a:lnTo>
                  <a:pt x="10156640" y="7482058"/>
                </a:lnTo>
                <a:lnTo>
                  <a:pt x="0" y="7482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83846" y="1993990"/>
            <a:ext cx="5488689" cy="7476852"/>
          </a:xfrm>
          <a:custGeom>
            <a:avLst/>
            <a:gdLst/>
            <a:ahLst/>
            <a:cxnLst/>
            <a:rect r="r" b="b" t="t" l="l"/>
            <a:pathLst>
              <a:path h="7476852" w="5488689">
                <a:moveTo>
                  <a:pt x="0" y="0"/>
                </a:moveTo>
                <a:lnTo>
                  <a:pt x="5488688" y="0"/>
                </a:lnTo>
                <a:lnTo>
                  <a:pt x="5488688" y="7476851"/>
                </a:lnTo>
                <a:lnTo>
                  <a:pt x="0" y="7476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23636" y="926294"/>
            <a:ext cx="7635664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>
                <a:solidFill>
                  <a:srgbClr val="131C21"/>
                </a:solidFill>
                <a:latin typeface="Now Bold"/>
              </a:rPr>
              <a:t>DATA ENCRYPTION</a:t>
            </a:r>
          </a:p>
        </p:txBody>
      </p:sp>
    </p:spTree>
  </p:cSld>
  <p:clrMapOvr>
    <a:masterClrMapping/>
  </p:clrMapOvr>
  <p:transition spd="fast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475336" y="1066648"/>
            <a:ext cx="5867950" cy="0"/>
          </a:xfrm>
          <a:prstGeom prst="line">
            <a:avLst/>
          </a:prstGeom>
          <a:ln cap="flat" w="95250">
            <a:solidFill>
              <a:srgbClr val="FFF8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69222" y="1423701"/>
            <a:ext cx="6926578" cy="3308011"/>
          </a:xfrm>
          <a:custGeom>
            <a:avLst/>
            <a:gdLst/>
            <a:ahLst/>
            <a:cxnLst/>
            <a:rect r="r" b="b" t="t" l="l"/>
            <a:pathLst>
              <a:path h="3308011" w="6926578">
                <a:moveTo>
                  <a:pt x="0" y="0"/>
                </a:moveTo>
                <a:lnTo>
                  <a:pt x="6926578" y="0"/>
                </a:lnTo>
                <a:lnTo>
                  <a:pt x="6926578" y="3308011"/>
                </a:lnTo>
                <a:lnTo>
                  <a:pt x="0" y="3308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9" t="-9616" r="-103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92002" y="3475307"/>
            <a:ext cx="3476369" cy="4039893"/>
          </a:xfrm>
          <a:custGeom>
            <a:avLst/>
            <a:gdLst/>
            <a:ahLst/>
            <a:cxnLst/>
            <a:rect r="r" b="b" t="t" l="l"/>
            <a:pathLst>
              <a:path h="4039893" w="3476369">
                <a:moveTo>
                  <a:pt x="0" y="0"/>
                </a:moveTo>
                <a:lnTo>
                  <a:pt x="3476369" y="0"/>
                </a:lnTo>
                <a:lnTo>
                  <a:pt x="3476369" y="4039894"/>
                </a:lnTo>
                <a:lnTo>
                  <a:pt x="0" y="403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527" t="-8450" r="-7680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64572" y="1423701"/>
            <a:ext cx="6509044" cy="3308011"/>
          </a:xfrm>
          <a:custGeom>
            <a:avLst/>
            <a:gdLst/>
            <a:ahLst/>
            <a:cxnLst/>
            <a:rect r="r" b="b" t="t" l="l"/>
            <a:pathLst>
              <a:path h="3308011" w="6509044">
                <a:moveTo>
                  <a:pt x="0" y="0"/>
                </a:moveTo>
                <a:lnTo>
                  <a:pt x="6509044" y="0"/>
                </a:lnTo>
                <a:lnTo>
                  <a:pt x="6509044" y="3308011"/>
                </a:lnTo>
                <a:lnTo>
                  <a:pt x="0" y="3308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64" t="-9362" r="-653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9222" y="6186531"/>
            <a:ext cx="6926578" cy="3341583"/>
          </a:xfrm>
          <a:custGeom>
            <a:avLst/>
            <a:gdLst/>
            <a:ahLst/>
            <a:cxnLst/>
            <a:rect r="r" b="b" t="t" l="l"/>
            <a:pathLst>
              <a:path h="3341583" w="6926578">
                <a:moveTo>
                  <a:pt x="0" y="0"/>
                </a:moveTo>
                <a:lnTo>
                  <a:pt x="6926578" y="0"/>
                </a:lnTo>
                <a:lnTo>
                  <a:pt x="6926578" y="3341583"/>
                </a:lnTo>
                <a:lnTo>
                  <a:pt x="0" y="3341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98" t="-12481" r="0" b="-206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35424" y="6186531"/>
            <a:ext cx="6438192" cy="3371855"/>
          </a:xfrm>
          <a:custGeom>
            <a:avLst/>
            <a:gdLst/>
            <a:ahLst/>
            <a:cxnLst/>
            <a:rect r="r" b="b" t="t" l="l"/>
            <a:pathLst>
              <a:path h="3371855" w="6438192">
                <a:moveTo>
                  <a:pt x="0" y="0"/>
                </a:moveTo>
                <a:lnTo>
                  <a:pt x="6438192" y="0"/>
                </a:lnTo>
                <a:lnTo>
                  <a:pt x="6438192" y="3371855"/>
                </a:lnTo>
                <a:lnTo>
                  <a:pt x="0" y="3371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62" t="-10280" r="-1093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15173" y="527152"/>
            <a:ext cx="5781639" cy="4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>
                <a:solidFill>
                  <a:srgbClr val="131C21"/>
                </a:solidFill>
                <a:latin typeface="Now Bold"/>
              </a:rPr>
              <a:t>PRESENTATION LAYER (GUI)</a:t>
            </a: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DAF2zm3_tQk</dc:identifier>
  <dcterms:modified xsi:type="dcterms:W3CDTF">2011-08-01T06:04:30Z</dcterms:modified>
  <cp:revision>1</cp:revision>
  <dc:title>Moving and Storage Rental Services</dc:title>
</cp:coreProperties>
</file>